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0"/>
  </p:notesMasterIdLst>
  <p:sldIdLst>
    <p:sldId id="294" r:id="rId2"/>
    <p:sldId id="275" r:id="rId3"/>
    <p:sldId id="259" r:id="rId4"/>
    <p:sldId id="261" r:id="rId5"/>
    <p:sldId id="262" r:id="rId6"/>
    <p:sldId id="260" r:id="rId7"/>
    <p:sldId id="263" r:id="rId8"/>
    <p:sldId id="264" r:id="rId9"/>
    <p:sldId id="276" r:id="rId10"/>
    <p:sldId id="287" r:id="rId11"/>
    <p:sldId id="288" r:id="rId12"/>
    <p:sldId id="289" r:id="rId13"/>
    <p:sldId id="290" r:id="rId14"/>
    <p:sldId id="291" r:id="rId15"/>
    <p:sldId id="272" r:id="rId16"/>
    <p:sldId id="292" r:id="rId17"/>
    <p:sldId id="273" r:id="rId18"/>
    <p:sldId id="277" r:id="rId19"/>
    <p:sldId id="278" r:id="rId20"/>
    <p:sldId id="279" r:id="rId21"/>
    <p:sldId id="280" r:id="rId22"/>
    <p:sldId id="281" r:id="rId23"/>
    <p:sldId id="282" r:id="rId24"/>
    <p:sldId id="285" r:id="rId25"/>
    <p:sldId id="283" r:id="rId26"/>
    <p:sldId id="284" r:id="rId27"/>
    <p:sldId id="286" r:id="rId28"/>
    <p:sldId id="274" r:id="rId29"/>
  </p:sldIdLst>
  <p:sldSz cx="9144000" cy="5143500" type="screen16x9"/>
  <p:notesSz cx="6858000" cy="9144000"/>
  <p:embeddedFontLst>
    <p:embeddedFont>
      <p:font typeface="Montserrat" pitchFamily="2" charset="0"/>
      <p:regular r:id="rId31"/>
      <p:bold r:id="rId32"/>
      <p:italic r:id="rId33"/>
      <p:boldItalic r:id="rId34"/>
    </p:embeddedFont>
    <p:embeddedFont>
      <p:font typeface="Montserrat SemiBold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58">
          <p15:clr>
            <a:srgbClr val="A4A3A4"/>
          </p15:clr>
        </p15:guide>
        <p15:guide id="2" pos="262">
          <p15:clr>
            <a:srgbClr val="A4A3A4"/>
          </p15:clr>
        </p15:guide>
        <p15:guide id="3" orient="horz" pos="1223">
          <p15:clr>
            <a:srgbClr val="9AA0A6"/>
          </p15:clr>
        </p15:guide>
        <p15:guide id="4" orient="horz" pos="1686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mnRdkwAUUsvcDFe64QArJHbZn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5"/>
    <p:restoredTop sz="94640"/>
  </p:normalViewPr>
  <p:slideViewPr>
    <p:cSldViewPr snapToGrid="0">
      <p:cViewPr varScale="1">
        <p:scale>
          <a:sx n="131" d="100"/>
          <a:sy n="131" d="100"/>
        </p:scale>
        <p:origin x="176" y="2296"/>
      </p:cViewPr>
      <p:guideLst>
        <p:guide orient="horz" pos="758"/>
        <p:guide pos="262"/>
        <p:guide orient="horz" pos="1223"/>
        <p:guide orient="horz" pos="16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6988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2348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4418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3101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361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234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dd08f13e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g26dd08f13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dd08f13e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g26dd08f13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167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1269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091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4839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2612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7328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3698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0008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023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9866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1044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034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171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rgbClr val="FBFBFB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>
            <a:spLocks noGrp="1"/>
          </p:cNvSpPr>
          <p:nvPr>
            <p:ph type="body" idx="1"/>
          </p:nvPr>
        </p:nvSpPr>
        <p:spPr>
          <a:xfrm>
            <a:off x="732594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body" idx="2"/>
          </p:nvPr>
        </p:nvSpPr>
        <p:spPr>
          <a:xfrm>
            <a:off x="416997" y="2211450"/>
            <a:ext cx="4132800" cy="2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684602" y="842516"/>
            <a:ext cx="70914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">
  <p:cSld name="5_TITLE">
    <p:bg>
      <p:bgPr>
        <a:solidFill>
          <a:srgbClr val="FBFBFB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>
            <a:spLocks noGrp="1"/>
          </p:cNvSpPr>
          <p:nvPr>
            <p:ph type="pic" idx="2"/>
          </p:nvPr>
        </p:nvSpPr>
        <p:spPr>
          <a:xfrm>
            <a:off x="5531139" y="1714709"/>
            <a:ext cx="2880300" cy="2159100"/>
          </a:xfrm>
          <a:prstGeom prst="roundRect">
            <a:avLst>
              <a:gd name="adj" fmla="val 9244"/>
            </a:avLst>
          </a:prstGeom>
          <a:noFill/>
          <a:ln>
            <a:noFill/>
          </a:ln>
        </p:spPr>
      </p:sp>
      <p:sp>
        <p:nvSpPr>
          <p:cNvPr id="66" name="Google Shape;66;p34"/>
          <p:cNvSpPr txBox="1">
            <a:spLocks noGrp="1"/>
          </p:cNvSpPr>
          <p:nvPr>
            <p:ph type="body" idx="1"/>
          </p:nvPr>
        </p:nvSpPr>
        <p:spPr>
          <a:xfrm>
            <a:off x="73294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title"/>
          </p:nvPr>
        </p:nvSpPr>
        <p:spPr>
          <a:xfrm>
            <a:off x="684602" y="842516"/>
            <a:ext cx="70914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body" idx="3"/>
          </p:nvPr>
        </p:nvSpPr>
        <p:spPr>
          <a:xfrm>
            <a:off x="732946" y="1820860"/>
            <a:ext cx="3519600" cy="17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">
  <p:cSld name="9_TITLE">
    <p:bg>
      <p:bgPr>
        <a:solidFill>
          <a:srgbClr val="FBFBFB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>
            <a:off x="724323" y="4469734"/>
            <a:ext cx="7671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00">
                <a:solidFill>
                  <a:srgbClr val="FEFFFF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00">
                <a:solidFill>
                  <a:srgbClr val="FEFFFF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00">
                <a:solidFill>
                  <a:srgbClr val="FEFFFF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900">
                <a:solidFill>
                  <a:srgbClr val="FEFFFF"/>
                </a:solidFill>
              </a:defRPr>
            </a:lvl5pPr>
            <a:lvl6pPr marL="2743200" lvl="5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>
            <a:spLocks noGrp="1"/>
          </p:cNvSpPr>
          <p:nvPr>
            <p:ph type="pic" idx="2"/>
          </p:nvPr>
        </p:nvSpPr>
        <p:spPr>
          <a:xfrm>
            <a:off x="732255" y="2328506"/>
            <a:ext cx="7671900" cy="1930200"/>
          </a:xfrm>
          <a:prstGeom prst="roundRect">
            <a:avLst>
              <a:gd name="adj" fmla="val 9244"/>
            </a:avLst>
          </a:prstGeom>
          <a:noFill/>
          <a:ln>
            <a:noFill/>
          </a:ln>
        </p:spPr>
      </p:sp>
      <p:sp>
        <p:nvSpPr>
          <p:cNvPr id="72" name="Google Shape;72;p35"/>
          <p:cNvSpPr txBox="1">
            <a:spLocks noGrp="1"/>
          </p:cNvSpPr>
          <p:nvPr>
            <p:ph type="body" idx="3"/>
          </p:nvPr>
        </p:nvSpPr>
        <p:spPr>
          <a:xfrm>
            <a:off x="732594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684602" y="842516"/>
            <a:ext cx="70914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1">
  <p:cSld name="Титульный слайд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/>
        </p:nvSpPr>
        <p:spPr>
          <a:xfrm>
            <a:off x="403675" y="4873373"/>
            <a:ext cx="1044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nrope SemiBold"/>
              <a:buNone/>
            </a:pPr>
            <a:r>
              <a:rPr lang="ru-RU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Программирование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1407766" y="4873373"/>
            <a:ext cx="16374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562405" y="752646"/>
            <a:ext cx="5157459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ru-RU" sz="6000" b="1" dirty="0" err="1">
                <a:solidFill>
                  <a:schemeClr val="bg1"/>
                </a:solidFill>
              </a:rPr>
              <a:t>Углуб</a:t>
            </a:r>
            <a:r>
              <a:rPr lang="en-US" sz="6000" b="1" dirty="0" err="1">
                <a:solidFill>
                  <a:schemeClr val="bg1"/>
                </a:solidFill>
              </a:rPr>
              <a:t>л</a:t>
            </a:r>
            <a:r>
              <a:rPr lang="ru-RU" sz="6000" b="1" dirty="0" err="1">
                <a:solidFill>
                  <a:schemeClr val="bg1"/>
                </a:solidFill>
              </a:rPr>
              <a:t>ённый</a:t>
            </a:r>
            <a:r>
              <a:rPr lang="ru-RU" sz="6000" b="1" dirty="0">
                <a:solidFill>
                  <a:schemeClr val="bg1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</a:rPr>
              <a:t>Python</a:t>
            </a:r>
            <a:r>
              <a:rPr lang="ru-RU" sz="6000" b="1" dirty="0">
                <a:solidFill>
                  <a:schemeClr val="bg1"/>
                </a:solidFill>
              </a:rPr>
              <a:t> и ООП</a:t>
            </a:r>
            <a:endParaRPr sz="6000" b="1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04" name="Google Shape;304;p17"/>
          <p:cNvSpPr/>
          <p:nvPr/>
        </p:nvSpPr>
        <p:spPr>
          <a:xfrm>
            <a:off x="5350625" y="1812288"/>
            <a:ext cx="2880000" cy="2880000"/>
          </a:xfrm>
          <a:prstGeom prst="roundRect">
            <a:avLst>
              <a:gd name="adj" fmla="val 472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500" y="2377250"/>
            <a:ext cx="2523952" cy="183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771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6639382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Тип </a:t>
            </a:r>
            <a:r>
              <a:rPr lang="en" b="1" dirty="0"/>
              <a:t>Set: </a:t>
            </a:r>
            <a:r>
              <a:rPr lang="ru-RU" b="1" dirty="0"/>
              <a:t>множества</a:t>
            </a:r>
          </a:p>
        </p:txBody>
      </p:sp>
      <p:grpSp>
        <p:nvGrpSpPr>
          <p:cNvPr id="121" name="Google Shape;121;p4"/>
          <p:cNvGrpSpPr/>
          <p:nvPr/>
        </p:nvGrpSpPr>
        <p:grpSpPr>
          <a:xfrm>
            <a:off x="413548" y="2196699"/>
            <a:ext cx="8270223" cy="554109"/>
            <a:chOff x="225916" y="1564674"/>
            <a:chExt cx="8586270" cy="554109"/>
          </a:xfrm>
        </p:grpSpPr>
        <p:sp>
          <p:nvSpPr>
            <p:cNvPr id="122" name="Google Shape;122;p4"/>
            <p:cNvSpPr txBox="1"/>
            <p:nvPr/>
          </p:nvSpPr>
          <p:spPr>
            <a:xfrm>
              <a:off x="541206" y="1564674"/>
              <a:ext cx="8270980" cy="554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/>
              <a:r>
                <a:rPr lang="ru-RU" dirty="0"/>
                <a:t>Можно добавлять элементы в множество и удалять их: </a:t>
              </a:r>
              <a:r>
                <a:rPr lang="en" dirty="0"/>
                <a:t>set — </a:t>
              </a:r>
              <a:r>
                <a:rPr lang="ru-RU" b="1" dirty="0"/>
                <a:t>изменяемая</a:t>
              </a:r>
              <a:r>
                <a:rPr lang="ru-RU" dirty="0"/>
                <a:t> коллекция.</a:t>
              </a:r>
            </a:p>
          </p:txBody>
        </p:sp>
        <p:pic>
          <p:nvPicPr>
            <p:cNvPr id="123" name="Google Shape;123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5916" y="1621824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4"/>
          <p:cNvGrpSpPr/>
          <p:nvPr/>
        </p:nvGrpSpPr>
        <p:grpSpPr>
          <a:xfrm>
            <a:off x="413548" y="2652230"/>
            <a:ext cx="7670718" cy="523180"/>
            <a:chOff x="264016" y="2546685"/>
            <a:chExt cx="7957162" cy="523180"/>
          </a:xfrm>
        </p:grpSpPr>
        <p:sp>
          <p:nvSpPr>
            <p:cNvPr id="125" name="Google Shape;125;p4"/>
            <p:cNvSpPr/>
            <p:nvPr/>
          </p:nvSpPr>
          <p:spPr>
            <a:xfrm>
              <a:off x="490405" y="2546685"/>
              <a:ext cx="773077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dirty="0"/>
                <a:t>Множество — </a:t>
              </a:r>
              <a:r>
                <a:rPr lang="ru-RU" b="1" dirty="0"/>
                <a:t>неупорядоченная коллекция</a:t>
              </a:r>
              <a:r>
                <a:rPr lang="ru-RU" dirty="0"/>
                <a:t>, к элементам нельзя обратиться по индексам или автоматически вывести их по порядку.</a:t>
              </a:r>
              <a:endParaRPr dirty="0"/>
            </a:p>
          </p:txBody>
        </p:sp>
        <p:pic>
          <p:nvPicPr>
            <p:cNvPr id="126" name="Google Shape;12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133;p5">
            <a:extLst>
              <a:ext uri="{FF2B5EF4-FFF2-40B4-BE49-F238E27FC236}">
                <a16:creationId xmlns:a16="http://schemas.microsoft.com/office/drawing/2014/main" id="{F9419EE3-FCFB-9641-9113-0541B276B914}"/>
              </a:ext>
            </a:extLst>
          </p:cNvPr>
          <p:cNvSpPr/>
          <p:nvPr/>
        </p:nvSpPr>
        <p:spPr>
          <a:xfrm>
            <a:off x="413548" y="1578682"/>
            <a:ext cx="42805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endParaRPr dirty="0"/>
          </a:p>
        </p:txBody>
      </p:sp>
      <p:sp>
        <p:nvSpPr>
          <p:cNvPr id="11" name="Google Shape;133;p5">
            <a:extLst>
              <a:ext uri="{FF2B5EF4-FFF2-40B4-BE49-F238E27FC236}">
                <a16:creationId xmlns:a16="http://schemas.microsoft.com/office/drawing/2014/main" id="{CC57DA3E-B5B3-914B-9E11-CDED7704DDDE}"/>
              </a:ext>
            </a:extLst>
          </p:cNvPr>
          <p:cNvSpPr/>
          <p:nvPr/>
        </p:nvSpPr>
        <p:spPr>
          <a:xfrm>
            <a:off x="413548" y="1500718"/>
            <a:ext cx="72566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Множество (</a:t>
            </a:r>
            <a:r>
              <a:rPr lang="en" b="1" dirty="0"/>
              <a:t>set</a:t>
            </a:r>
            <a:r>
              <a:rPr lang="en" dirty="0"/>
              <a:t>) </a:t>
            </a:r>
            <a:r>
              <a:rPr lang="ru-RU" dirty="0"/>
              <a:t>в </a:t>
            </a:r>
            <a:r>
              <a:rPr lang="en" dirty="0"/>
              <a:t>Python — </a:t>
            </a:r>
            <a:r>
              <a:rPr lang="ru-RU" dirty="0"/>
              <a:t>это изменяемая неупорядоченная коллекция неизменяемых и уникальных объектов. </a:t>
            </a:r>
            <a:endParaRPr dirty="0"/>
          </a:p>
        </p:txBody>
      </p:sp>
      <p:grpSp>
        <p:nvGrpSpPr>
          <p:cNvPr id="12" name="Google Shape;124;p4">
            <a:extLst>
              <a:ext uri="{FF2B5EF4-FFF2-40B4-BE49-F238E27FC236}">
                <a16:creationId xmlns:a16="http://schemas.microsoft.com/office/drawing/2014/main" id="{7D14FB60-7290-114C-AF06-B83A473BA6B1}"/>
              </a:ext>
            </a:extLst>
          </p:cNvPr>
          <p:cNvGrpSpPr/>
          <p:nvPr/>
        </p:nvGrpSpPr>
        <p:grpSpPr>
          <a:xfrm>
            <a:off x="413548" y="3392122"/>
            <a:ext cx="7943220" cy="523180"/>
            <a:chOff x="264016" y="2571752"/>
            <a:chExt cx="7858582" cy="523180"/>
          </a:xfrm>
        </p:grpSpPr>
        <p:sp>
          <p:nvSpPr>
            <p:cNvPr id="13" name="Google Shape;125;p4">
              <a:extLst>
                <a:ext uri="{FF2B5EF4-FFF2-40B4-BE49-F238E27FC236}">
                  <a16:creationId xmlns:a16="http://schemas.microsoft.com/office/drawing/2014/main" id="{AAFBD2AB-9812-AC4D-823A-9D880EAB071E}"/>
                </a:ext>
              </a:extLst>
            </p:cNvPr>
            <p:cNvSpPr/>
            <p:nvPr/>
          </p:nvSpPr>
          <p:spPr>
            <a:xfrm>
              <a:off x="490406" y="2571752"/>
              <a:ext cx="763219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dirty="0"/>
                <a:t>Изменить отдельный элемент в множестве нельзя: элементами множества могут быть только неизменяемые объекты (числа, строки, кортежи и прочие </a:t>
              </a:r>
              <a:r>
                <a:rPr lang="ru-RU" dirty="0" err="1"/>
                <a:t>хешируемые</a:t>
              </a:r>
              <a:r>
                <a:rPr lang="ru-RU" dirty="0"/>
                <a:t> объекты).</a:t>
              </a:r>
              <a:endParaRPr dirty="0"/>
            </a:p>
          </p:txBody>
        </p:sp>
        <p:pic>
          <p:nvPicPr>
            <p:cNvPr id="14" name="Google Shape;126;p4">
              <a:extLst>
                <a:ext uri="{FF2B5EF4-FFF2-40B4-BE49-F238E27FC236}">
                  <a16:creationId xmlns:a16="http://schemas.microsoft.com/office/drawing/2014/main" id="{F84DE29F-2754-404B-8FC4-4CBB8CF72AC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24;p4">
            <a:extLst>
              <a:ext uri="{FF2B5EF4-FFF2-40B4-BE49-F238E27FC236}">
                <a16:creationId xmlns:a16="http://schemas.microsoft.com/office/drawing/2014/main" id="{BDF7FCB0-E8B9-F646-8193-9C9629601CD5}"/>
              </a:ext>
            </a:extLst>
          </p:cNvPr>
          <p:cNvGrpSpPr/>
          <p:nvPr/>
        </p:nvGrpSpPr>
        <p:grpSpPr>
          <a:xfrm>
            <a:off x="413548" y="4134625"/>
            <a:ext cx="6847151" cy="738623"/>
            <a:chOff x="264016" y="2571752"/>
            <a:chExt cx="6738618" cy="738623"/>
          </a:xfrm>
        </p:grpSpPr>
        <p:sp>
          <p:nvSpPr>
            <p:cNvPr id="16" name="Google Shape;125;p4">
              <a:extLst>
                <a:ext uri="{FF2B5EF4-FFF2-40B4-BE49-F238E27FC236}">
                  <a16:creationId xmlns:a16="http://schemas.microsoft.com/office/drawing/2014/main" id="{3901459E-FA03-CD40-8DD4-2CB1593E65EE}"/>
                </a:ext>
              </a:extLst>
            </p:cNvPr>
            <p:cNvSpPr/>
            <p:nvPr/>
          </p:nvSpPr>
          <p:spPr>
            <a:xfrm>
              <a:off x="490405" y="2571752"/>
              <a:ext cx="6512229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dirty="0"/>
                <a:t>Элементы множества должны быть уникальны. Добавить в множество элемент со значением, которое уже есть в этом множестве, не получится; однако и ошибки это не вызовет.</a:t>
              </a:r>
              <a:endParaRPr dirty="0"/>
            </a:p>
          </p:txBody>
        </p:sp>
        <p:pic>
          <p:nvPicPr>
            <p:cNvPr id="17" name="Google Shape;126;p4">
              <a:extLst>
                <a:ext uri="{FF2B5EF4-FFF2-40B4-BE49-F238E27FC236}">
                  <a16:creationId xmlns:a16="http://schemas.microsoft.com/office/drawing/2014/main" id="{089DBB70-4958-2A49-9D3E-3FE6F54E03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6937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Тип </a:t>
            </a:r>
            <a:r>
              <a:rPr lang="en" b="1" dirty="0" err="1"/>
              <a:t>Dict</a:t>
            </a:r>
            <a:r>
              <a:rPr lang="en" b="1" dirty="0"/>
              <a:t>: </a:t>
            </a:r>
            <a:r>
              <a:rPr lang="ru-RU" b="1" dirty="0"/>
              <a:t>словари</a:t>
            </a:r>
          </a:p>
        </p:txBody>
      </p:sp>
      <p:sp>
        <p:nvSpPr>
          <p:cNvPr id="145" name="Google Shape;145;p6"/>
          <p:cNvSpPr/>
          <p:nvPr/>
        </p:nvSpPr>
        <p:spPr>
          <a:xfrm>
            <a:off x="413547" y="1431625"/>
            <a:ext cx="78584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Словарь в </a:t>
            </a:r>
            <a:r>
              <a:rPr lang="en" dirty="0"/>
              <a:t>Python (</a:t>
            </a:r>
            <a:r>
              <a:rPr lang="ru-RU" dirty="0"/>
              <a:t>тип данных </a:t>
            </a:r>
            <a:r>
              <a:rPr lang="en" b="1" dirty="0" err="1"/>
              <a:t>dict</a:t>
            </a:r>
            <a:r>
              <a:rPr lang="en" dirty="0"/>
              <a:t>) — </a:t>
            </a:r>
            <a:r>
              <a:rPr lang="ru-RU" dirty="0"/>
              <a:t>это неупорядоченная коллекция элементов; каждый элемент словаря состоит из пары </a:t>
            </a:r>
            <a:r>
              <a:rPr lang="ru-RU" dirty="0" err="1"/>
              <a:t>ключ:значение</a:t>
            </a:r>
            <a:r>
              <a:rPr lang="ru-RU" dirty="0"/>
              <a:t>. </a:t>
            </a:r>
            <a:endParaRPr dirty="0"/>
          </a:p>
        </p:txBody>
      </p:sp>
      <p:grpSp>
        <p:nvGrpSpPr>
          <p:cNvPr id="146" name="Google Shape;146;p6"/>
          <p:cNvGrpSpPr/>
          <p:nvPr/>
        </p:nvGrpSpPr>
        <p:grpSpPr>
          <a:xfrm>
            <a:off x="413548" y="2323624"/>
            <a:ext cx="6611028" cy="307736"/>
            <a:chOff x="264016" y="2571752"/>
            <a:chExt cx="6611028" cy="307736"/>
          </a:xfrm>
        </p:grpSpPr>
        <p:sp>
          <p:nvSpPr>
            <p:cNvPr id="147" name="Google Shape;147;p6"/>
            <p:cNvSpPr/>
            <p:nvPr/>
          </p:nvSpPr>
          <p:spPr>
            <a:xfrm>
              <a:off x="490405" y="2571752"/>
              <a:ext cx="638463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dirty="0"/>
                <a:t>словари в </a:t>
              </a:r>
              <a:r>
                <a:rPr lang="en" dirty="0"/>
                <a:t>Python </a:t>
              </a:r>
              <a:r>
                <a:rPr lang="ru-RU" dirty="0"/>
                <a:t>записываются в фигурных скобках </a:t>
              </a:r>
              <a:r>
                <a:rPr lang="en-US" dirty="0"/>
                <a:t>“</a:t>
              </a:r>
              <a:r>
                <a:rPr lang="ru-RU" dirty="0"/>
                <a:t>{}</a:t>
              </a:r>
              <a:r>
                <a:rPr lang="en-US" dirty="0"/>
                <a:t>”</a:t>
              </a:r>
              <a:endParaRPr lang="ru-RU" dirty="0"/>
            </a:p>
          </p:txBody>
        </p:sp>
        <p:pic>
          <p:nvPicPr>
            <p:cNvPr id="148" name="Google Shape;148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6"/>
          <p:cNvGrpSpPr/>
          <p:nvPr/>
        </p:nvGrpSpPr>
        <p:grpSpPr>
          <a:xfrm>
            <a:off x="413547" y="2919470"/>
            <a:ext cx="6263698" cy="307736"/>
            <a:chOff x="264016" y="2571752"/>
            <a:chExt cx="6263698" cy="307736"/>
          </a:xfrm>
        </p:grpSpPr>
        <p:sp>
          <p:nvSpPr>
            <p:cNvPr id="153" name="Google Shape;153;p6"/>
            <p:cNvSpPr/>
            <p:nvPr/>
          </p:nvSpPr>
          <p:spPr>
            <a:xfrm>
              <a:off x="490405" y="2571752"/>
              <a:ext cx="603730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dirty="0"/>
                <a:t>между ключом и значением ставится двоеточие </a:t>
              </a:r>
              <a:r>
                <a:rPr lang="en-US" dirty="0"/>
                <a:t>“</a:t>
              </a:r>
              <a:r>
                <a:rPr lang="ru-RU" b="1" dirty="0"/>
                <a:t>:</a:t>
              </a:r>
              <a:r>
                <a:rPr lang="en-US" b="1" dirty="0"/>
                <a:t>”</a:t>
              </a:r>
              <a:endParaRPr lang="ru-RU" b="1" dirty="0"/>
            </a:p>
          </p:txBody>
        </p:sp>
        <p:pic>
          <p:nvPicPr>
            <p:cNvPr id="154" name="Google Shape;154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oogle Shape;152;p6">
            <a:extLst>
              <a:ext uri="{FF2B5EF4-FFF2-40B4-BE49-F238E27FC236}">
                <a16:creationId xmlns:a16="http://schemas.microsoft.com/office/drawing/2014/main" id="{BE59BFBB-FEAF-904C-925D-AE3A2038E31B}"/>
              </a:ext>
            </a:extLst>
          </p:cNvPr>
          <p:cNvGrpSpPr/>
          <p:nvPr/>
        </p:nvGrpSpPr>
        <p:grpSpPr>
          <a:xfrm>
            <a:off x="413547" y="4189972"/>
            <a:ext cx="6263698" cy="307736"/>
            <a:chOff x="264016" y="2571752"/>
            <a:chExt cx="6263698" cy="307736"/>
          </a:xfrm>
        </p:grpSpPr>
        <p:sp>
          <p:nvSpPr>
            <p:cNvPr id="12" name="Google Shape;153;p6">
              <a:extLst>
                <a:ext uri="{FF2B5EF4-FFF2-40B4-BE49-F238E27FC236}">
                  <a16:creationId xmlns:a16="http://schemas.microsoft.com/office/drawing/2014/main" id="{22BEFDA5-2699-AB4E-88A5-B9CE4D15558B}"/>
                </a:ext>
              </a:extLst>
            </p:cNvPr>
            <p:cNvSpPr/>
            <p:nvPr/>
          </p:nvSpPr>
          <p:spPr>
            <a:xfrm>
              <a:off x="490405" y="2571752"/>
              <a:ext cx="603730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dirty="0"/>
                <a:t>элементы словаря разделяются запятой</a:t>
              </a:r>
            </a:p>
          </p:txBody>
        </p:sp>
        <p:pic>
          <p:nvPicPr>
            <p:cNvPr id="13" name="Google Shape;154;p6">
              <a:extLst>
                <a:ext uri="{FF2B5EF4-FFF2-40B4-BE49-F238E27FC236}">
                  <a16:creationId xmlns:a16="http://schemas.microsoft.com/office/drawing/2014/main" id="{B7209644-752B-8449-B306-2FDFA9D6E73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52;p6">
            <a:extLst>
              <a:ext uri="{FF2B5EF4-FFF2-40B4-BE49-F238E27FC236}">
                <a16:creationId xmlns:a16="http://schemas.microsoft.com/office/drawing/2014/main" id="{0F4DC882-DF6A-434A-A451-34137A733E74}"/>
              </a:ext>
            </a:extLst>
          </p:cNvPr>
          <p:cNvGrpSpPr/>
          <p:nvPr/>
        </p:nvGrpSpPr>
        <p:grpSpPr>
          <a:xfrm>
            <a:off x="413547" y="3554721"/>
            <a:ext cx="6263698" cy="307736"/>
            <a:chOff x="264016" y="2571752"/>
            <a:chExt cx="6263698" cy="307736"/>
          </a:xfrm>
        </p:grpSpPr>
        <p:sp>
          <p:nvSpPr>
            <p:cNvPr id="15" name="Google Shape;153;p6">
              <a:extLst>
                <a:ext uri="{FF2B5EF4-FFF2-40B4-BE49-F238E27FC236}">
                  <a16:creationId xmlns:a16="http://schemas.microsoft.com/office/drawing/2014/main" id="{32C689E7-4BCA-C44B-9298-0727E02EB09C}"/>
                </a:ext>
              </a:extLst>
            </p:cNvPr>
            <p:cNvSpPr/>
            <p:nvPr/>
          </p:nvSpPr>
          <p:spPr>
            <a:xfrm>
              <a:off x="490405" y="2571752"/>
              <a:ext cx="603730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dirty="0"/>
                <a:t>в пределах словаря каждый ключ уникален</a:t>
              </a:r>
            </a:p>
          </p:txBody>
        </p:sp>
        <p:pic>
          <p:nvPicPr>
            <p:cNvPr id="16" name="Google Shape;154;p6">
              <a:extLst>
                <a:ext uri="{FF2B5EF4-FFF2-40B4-BE49-F238E27FC236}">
                  <a16:creationId xmlns:a16="http://schemas.microsoft.com/office/drawing/2014/main" id="{8F1010DF-477F-F143-92BA-86446766B92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7273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Строка: последовательность букв</a:t>
            </a:r>
          </a:p>
        </p:txBody>
      </p:sp>
      <p:sp>
        <p:nvSpPr>
          <p:cNvPr id="164" name="Google Shape;164;p7"/>
          <p:cNvSpPr/>
          <p:nvPr/>
        </p:nvSpPr>
        <p:spPr>
          <a:xfrm>
            <a:off x="413548" y="1614436"/>
            <a:ext cx="822722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dirty="0"/>
              <a:t>Тип данных «строка» — коллекция. Элементами этой коллекции служат символы, составляющие строку.</a:t>
            </a:r>
          </a:p>
          <a:p>
            <a:r>
              <a:rPr lang="ru-RU" dirty="0"/>
              <a:t>Строку, как и любую коллекцию, можно обрабатывать в цикле, извлекать из неё элементы или группы элементов и преобразовывать в другие типы коллекций.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BAF15-7623-614D-9F97-75F5B64C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54" y="2670531"/>
            <a:ext cx="4258915" cy="2269349"/>
          </a:xfrm>
          <a:prstGeom prst="rect">
            <a:avLst/>
          </a:prstGeom>
        </p:spPr>
      </p:pic>
      <p:sp>
        <p:nvSpPr>
          <p:cNvPr id="9" name="Google Shape;164;p7">
            <a:extLst>
              <a:ext uri="{FF2B5EF4-FFF2-40B4-BE49-F238E27FC236}">
                <a16:creationId xmlns:a16="http://schemas.microsoft.com/office/drawing/2014/main" id="{FB4FBEDD-DF96-E049-9130-DE4B8E0D1610}"/>
              </a:ext>
            </a:extLst>
          </p:cNvPr>
          <p:cNvSpPr/>
          <p:nvPr/>
        </p:nvSpPr>
        <p:spPr>
          <a:xfrm>
            <a:off x="413548" y="3015702"/>
            <a:ext cx="301671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dirty="0"/>
              <a:t>Строку можно преобразовать в список или сет.</a:t>
            </a:r>
          </a:p>
          <a:p>
            <a:endParaRPr lang="ru-RU" dirty="0"/>
          </a:p>
          <a:p>
            <a:r>
              <a:rPr lang="ru-RU" dirty="0"/>
              <a:t>Строка — </a:t>
            </a:r>
            <a:r>
              <a:rPr lang="ru-RU" b="1" dirty="0"/>
              <a:t>упорядоченная</a:t>
            </a:r>
            <a:r>
              <a:rPr lang="ru-RU" dirty="0"/>
              <a:t> коллекция</a:t>
            </a:r>
          </a:p>
        </p:txBody>
      </p:sp>
    </p:spTree>
    <p:extLst>
      <p:ext uri="{BB962C8B-B14F-4D97-AF65-F5344CB8AC3E}">
        <p14:creationId xmlns:p14="http://schemas.microsoft.com/office/powerpoint/2010/main" val="292601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530845" y="670429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b="1" dirty="0"/>
              <a:t>f-</a:t>
            </a:r>
            <a:r>
              <a:rPr lang="ru-RU" b="1" dirty="0"/>
              <a:t>строки</a:t>
            </a:r>
          </a:p>
        </p:txBody>
      </p:sp>
      <p:sp>
        <p:nvSpPr>
          <p:cNvPr id="133" name="Google Shape;133;p5"/>
          <p:cNvSpPr/>
          <p:nvPr/>
        </p:nvSpPr>
        <p:spPr>
          <a:xfrm>
            <a:off x="530844" y="1257733"/>
            <a:ext cx="720219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в версии 3.6 появился более лаконичный и гибкий метод форматирования: </a:t>
            </a:r>
            <a:r>
              <a:rPr lang="en" b="1" dirty="0"/>
              <a:t>f-string</a:t>
            </a:r>
            <a:r>
              <a:rPr lang="en" dirty="0"/>
              <a:t> (</a:t>
            </a:r>
            <a:r>
              <a:rPr lang="ru-RU" dirty="0"/>
              <a:t>от англ. </a:t>
            </a:r>
            <a:r>
              <a:rPr lang="en" i="1" dirty="0"/>
              <a:t>formatted string</a:t>
            </a:r>
            <a:r>
              <a:rPr lang="en" dirty="0"/>
              <a:t> — «</a:t>
            </a:r>
            <a:r>
              <a:rPr lang="ru-RU" dirty="0"/>
              <a:t>отформатированная строка»).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C35924-86F1-7E40-AD56-0AA1E73A6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683" y="1829358"/>
            <a:ext cx="3944680" cy="255605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AE5BF28-A258-1746-8515-C6738E502563}"/>
              </a:ext>
            </a:extLst>
          </p:cNvPr>
          <p:cNvSpPr/>
          <p:nvPr/>
        </p:nvSpPr>
        <p:spPr>
          <a:xfrm>
            <a:off x="926461" y="2108831"/>
            <a:ext cx="32054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YS Text"/>
              </a:rPr>
              <a:t>В </a:t>
            </a:r>
            <a:r>
              <a:rPr lang="en" dirty="0">
                <a:latin typeface="YS Text"/>
              </a:rPr>
              <a:t>f-</a:t>
            </a:r>
            <a:r>
              <a:rPr lang="ru-RU" dirty="0">
                <a:latin typeface="YS Text"/>
              </a:rPr>
              <a:t>строках доступно и расширенное форматирование значений, и основные арифметические операции</a:t>
            </a:r>
            <a:endParaRPr lang="ru-RU" dirty="0"/>
          </a:p>
        </p:txBody>
      </p:sp>
      <p:pic>
        <p:nvPicPr>
          <p:cNvPr id="12" name="Google Shape;148;p6">
            <a:extLst>
              <a:ext uri="{FF2B5EF4-FFF2-40B4-BE49-F238E27FC236}">
                <a16:creationId xmlns:a16="http://schemas.microsoft.com/office/drawing/2014/main" id="{861EF4B1-F6B0-6A48-B1E1-085C47EBB8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219" y="2406174"/>
            <a:ext cx="143978" cy="1439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7C403AB-A05D-5446-BC1F-B1742B01A6C5}"/>
              </a:ext>
            </a:extLst>
          </p:cNvPr>
          <p:cNvSpPr/>
          <p:nvPr/>
        </p:nvSpPr>
        <p:spPr>
          <a:xfrm>
            <a:off x="926461" y="3455933"/>
            <a:ext cx="32640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YS Text"/>
              </a:rPr>
              <a:t>В </a:t>
            </a:r>
            <a:r>
              <a:rPr lang="en" dirty="0">
                <a:latin typeface="YS Text"/>
              </a:rPr>
              <a:t>f-</a:t>
            </a:r>
            <a:r>
              <a:rPr lang="ru-RU" dirty="0">
                <a:latin typeface="YS Text"/>
              </a:rPr>
              <a:t>строках можно вызывать методы, доступные для переданной переменной. Например, можно вызвать метод </a:t>
            </a:r>
            <a:r>
              <a:rPr lang="en" dirty="0"/>
              <a:t>upper()</a:t>
            </a:r>
            <a:r>
              <a:rPr lang="en" dirty="0">
                <a:latin typeface="YS Text"/>
              </a:rPr>
              <a:t> </a:t>
            </a:r>
            <a:r>
              <a:rPr lang="ru-RU" dirty="0">
                <a:latin typeface="YS Text"/>
              </a:rPr>
              <a:t>для переданной переменной типа строка:</a:t>
            </a:r>
            <a:endParaRPr lang="ru-RU" dirty="0"/>
          </a:p>
        </p:txBody>
      </p:sp>
      <p:pic>
        <p:nvPicPr>
          <p:cNvPr id="14" name="Google Shape;148;p6">
            <a:extLst>
              <a:ext uri="{FF2B5EF4-FFF2-40B4-BE49-F238E27FC236}">
                <a16:creationId xmlns:a16="http://schemas.microsoft.com/office/drawing/2014/main" id="{8AD24D44-B500-F94D-9E1D-B13ED5D463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219" y="3916500"/>
            <a:ext cx="143978" cy="143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67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6639382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Функция </a:t>
            </a:r>
            <a:r>
              <a:rPr lang="en" b="1" dirty="0"/>
              <a:t>zip()</a:t>
            </a:r>
          </a:p>
        </p:txBody>
      </p:sp>
      <p:sp>
        <p:nvSpPr>
          <p:cNvPr id="10" name="Google Shape;164;p7">
            <a:extLst>
              <a:ext uri="{FF2B5EF4-FFF2-40B4-BE49-F238E27FC236}">
                <a16:creationId xmlns:a16="http://schemas.microsoft.com/office/drawing/2014/main" id="{28231562-F00E-384D-A596-27F9B82F2E1A}"/>
              </a:ext>
            </a:extLst>
          </p:cNvPr>
          <p:cNvSpPr/>
          <p:nvPr/>
        </p:nvSpPr>
        <p:spPr>
          <a:xfrm>
            <a:off x="413548" y="1496125"/>
            <a:ext cx="863961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Функция-упаковщик </a:t>
            </a:r>
            <a:r>
              <a:rPr lang="en" dirty="0"/>
              <a:t>zip() </a:t>
            </a:r>
            <a:r>
              <a:rPr lang="ru-RU" dirty="0"/>
              <a:t>принимает в качестве аргументов итерируемые объекты, а возвращает объект типа </a:t>
            </a:r>
            <a:r>
              <a:rPr lang="en" b="1" dirty="0"/>
              <a:t>zip</a:t>
            </a:r>
            <a:r>
              <a:rPr lang="en" dirty="0"/>
              <a:t> — </a:t>
            </a:r>
            <a:r>
              <a:rPr lang="ru-RU" dirty="0"/>
              <a:t>это коллекция кортежей. Каждый из кортежей содержит элементы исходных коллекций с одинаковыми индексами.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650148-7BBC-4243-94ED-3D1B4181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8" y="2337472"/>
            <a:ext cx="7232837" cy="24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7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dd08f13ed_0_0"/>
          <p:cNvSpPr txBox="1">
            <a:spLocks noGrp="1"/>
          </p:cNvSpPr>
          <p:nvPr>
            <p:ph type="body" idx="1"/>
          </p:nvPr>
        </p:nvSpPr>
        <p:spPr>
          <a:xfrm>
            <a:off x="413548" y="427925"/>
            <a:ext cx="2078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6dd08f13ed_0_0"/>
          <p:cNvSpPr txBox="1">
            <a:spLocks noGrp="1"/>
          </p:cNvSpPr>
          <p:nvPr>
            <p:ph type="title"/>
          </p:nvPr>
        </p:nvSpPr>
        <p:spPr>
          <a:xfrm>
            <a:off x="413550" y="874150"/>
            <a:ext cx="78492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b="1">
                <a:solidFill>
                  <a:schemeClr val="lt1"/>
                </a:solidFill>
              </a:rPr>
              <a:t>Дополнительные задания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297" name="Google Shape;297;g26dd08f13ed_0_0"/>
          <p:cNvSpPr txBox="1"/>
          <p:nvPr/>
        </p:nvSpPr>
        <p:spPr>
          <a:xfrm>
            <a:off x="413548" y="1651450"/>
            <a:ext cx="8117400" cy="947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Задание</a:t>
            </a:r>
            <a:endParaRPr sz="1200" dirty="0">
              <a:solidFill>
                <a:schemeClr val="lt1"/>
              </a:solidFill>
            </a:endParaRPr>
          </a:p>
          <a:p>
            <a:pPr lvl="0"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</a:rPr>
              <a:t>Магистр Йода состарился и стал совсем плох в речи: он стал менять местами первое и последнее слово фразы. Напишите программу, которая сможет привести его фразы в нормальный вид. Не создавая нового объекта, поменяйте первое и последнее слово местами.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8BA2FA-29A3-B141-803F-74116F61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05" y="2771412"/>
            <a:ext cx="6547523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dd08f13ed_0_0"/>
          <p:cNvSpPr txBox="1">
            <a:spLocks noGrp="1"/>
          </p:cNvSpPr>
          <p:nvPr>
            <p:ph type="body" idx="1"/>
          </p:nvPr>
        </p:nvSpPr>
        <p:spPr>
          <a:xfrm>
            <a:off x="413548" y="427925"/>
            <a:ext cx="2078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6dd08f13ed_0_0"/>
          <p:cNvSpPr txBox="1">
            <a:spLocks noGrp="1"/>
          </p:cNvSpPr>
          <p:nvPr>
            <p:ph type="title"/>
          </p:nvPr>
        </p:nvSpPr>
        <p:spPr>
          <a:xfrm>
            <a:off x="413550" y="874150"/>
            <a:ext cx="78492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b="1" dirty="0">
                <a:solidFill>
                  <a:schemeClr val="lt1"/>
                </a:solidFill>
              </a:rPr>
              <a:t>Дополнительные задания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b="1" dirty="0">
              <a:solidFill>
                <a:schemeClr val="lt1"/>
              </a:solidFill>
            </a:endParaRPr>
          </a:p>
        </p:txBody>
      </p:sp>
      <p:sp>
        <p:nvSpPr>
          <p:cNvPr id="297" name="Google Shape;297;g26dd08f13ed_0_0"/>
          <p:cNvSpPr txBox="1"/>
          <p:nvPr/>
        </p:nvSpPr>
        <p:spPr>
          <a:xfrm>
            <a:off x="413548" y="1651450"/>
            <a:ext cx="8117400" cy="66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</a:rPr>
              <a:t>Задание</a:t>
            </a: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lvl="0">
              <a:lnSpc>
                <a:spcPct val="114000"/>
              </a:lnSpc>
            </a:pPr>
            <a:r>
              <a:rPr lang="ru-RU" dirty="0">
                <a:solidFill>
                  <a:schemeClr val="bg1"/>
                </a:solidFill>
              </a:rPr>
              <a:t>Найдите количество уникальных символов в строке, без учёта пробелов.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02C116-187E-AD45-B6BD-39AA3670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8" y="2771376"/>
            <a:ext cx="7861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65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562406" y="752646"/>
            <a:ext cx="421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6000" b="1" dirty="0">
                <a:solidFill>
                  <a:schemeClr val="lt1"/>
                </a:solidFill>
              </a:rPr>
              <a:t>ООП</a:t>
            </a:r>
            <a:endParaRPr sz="6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7"/>
          <p:cNvSpPr/>
          <p:nvPr/>
        </p:nvSpPr>
        <p:spPr>
          <a:xfrm>
            <a:off x="5350625" y="1812288"/>
            <a:ext cx="2880000" cy="2880000"/>
          </a:xfrm>
          <a:prstGeom prst="roundRect">
            <a:avLst>
              <a:gd name="adj" fmla="val 472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500" y="2377250"/>
            <a:ext cx="2523952" cy="18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F13DCD-8508-3040-9CC6-E45BB28D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6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90B7C5-D9C9-5F41-8B17-E8A58F56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0"/>
            <a:ext cx="9144000" cy="5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6639382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Изменяемые и неизменяемые типы данных</a:t>
            </a:r>
          </a:p>
        </p:txBody>
      </p:sp>
      <p:grpSp>
        <p:nvGrpSpPr>
          <p:cNvPr id="121" name="Google Shape;121;p4"/>
          <p:cNvGrpSpPr/>
          <p:nvPr/>
        </p:nvGrpSpPr>
        <p:grpSpPr>
          <a:xfrm>
            <a:off x="413548" y="2528424"/>
            <a:ext cx="6533057" cy="554109"/>
            <a:chOff x="225916" y="1564674"/>
            <a:chExt cx="6657597" cy="554109"/>
          </a:xfrm>
        </p:grpSpPr>
        <p:sp>
          <p:nvSpPr>
            <p:cNvPr id="122" name="Google Shape;122;p4"/>
            <p:cNvSpPr txBox="1"/>
            <p:nvPr/>
          </p:nvSpPr>
          <p:spPr>
            <a:xfrm>
              <a:off x="541207" y="1564674"/>
              <a:ext cx="6342306" cy="554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/>
              <a:r>
                <a:rPr lang="ru-RU" dirty="0"/>
                <a:t>Значения </a:t>
              </a:r>
              <a:r>
                <a:rPr lang="ru-RU" b="1" dirty="0"/>
                <a:t>изменяемых</a:t>
              </a:r>
              <a:r>
                <a:rPr lang="ru-RU" dirty="0"/>
                <a:t> (англ. </a:t>
              </a:r>
              <a:r>
                <a:rPr lang="en" i="1" dirty="0"/>
                <a:t>mutable</a:t>
              </a:r>
              <a:r>
                <a:rPr lang="en" dirty="0"/>
                <a:t>) </a:t>
              </a:r>
              <a:r>
                <a:rPr lang="ru-RU" dirty="0"/>
                <a:t>типов данных хранятся в памяти так, что содержимое ячейки памяти можно изменять. При изменениях переменная будет ссылаться всё на ту же ячейку памяти.</a:t>
              </a:r>
            </a:p>
          </p:txBody>
        </p:sp>
        <p:pic>
          <p:nvPicPr>
            <p:cNvPr id="123" name="Google Shape;123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5916" y="1621824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4"/>
          <p:cNvGrpSpPr/>
          <p:nvPr/>
        </p:nvGrpSpPr>
        <p:grpSpPr>
          <a:xfrm>
            <a:off x="413548" y="3560269"/>
            <a:ext cx="6214080" cy="954067"/>
            <a:chOff x="264016" y="2571752"/>
            <a:chExt cx="6214080" cy="954067"/>
          </a:xfrm>
        </p:grpSpPr>
        <p:sp>
          <p:nvSpPr>
            <p:cNvPr id="125" name="Google Shape;125;p4"/>
            <p:cNvSpPr/>
            <p:nvPr/>
          </p:nvSpPr>
          <p:spPr>
            <a:xfrm>
              <a:off x="490406" y="2571752"/>
              <a:ext cx="5987690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dirty="0"/>
                <a:t>Значения </a:t>
              </a:r>
              <a:r>
                <a:rPr lang="ru-RU" b="1" dirty="0"/>
                <a:t>неизменяемых</a:t>
              </a:r>
              <a:r>
                <a:rPr lang="ru-RU" dirty="0"/>
                <a:t> (англ. </a:t>
              </a:r>
              <a:r>
                <a:rPr lang="en" i="1" dirty="0" err="1"/>
                <a:t>unmutable</a:t>
              </a:r>
              <a:r>
                <a:rPr lang="en" dirty="0"/>
                <a:t>) </a:t>
              </a:r>
              <a:r>
                <a:rPr lang="ru-RU" dirty="0"/>
                <a:t>типов хранятся в памяти так, что изменить данные в ячейке памяти невозможно.</a:t>
              </a:r>
            </a:p>
            <a:p>
              <a:br>
                <a:rPr lang="ru-RU" dirty="0"/>
              </a:br>
              <a:endParaRPr dirty="0"/>
            </a:p>
          </p:txBody>
        </p:sp>
        <p:pic>
          <p:nvPicPr>
            <p:cNvPr id="126" name="Google Shape;12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133;p5">
            <a:extLst>
              <a:ext uri="{FF2B5EF4-FFF2-40B4-BE49-F238E27FC236}">
                <a16:creationId xmlns:a16="http://schemas.microsoft.com/office/drawing/2014/main" id="{F9419EE3-FCFB-9641-9113-0541B276B914}"/>
              </a:ext>
            </a:extLst>
          </p:cNvPr>
          <p:cNvSpPr/>
          <p:nvPr/>
        </p:nvSpPr>
        <p:spPr>
          <a:xfrm>
            <a:off x="413548" y="1578682"/>
            <a:ext cx="42805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endParaRPr dirty="0"/>
          </a:p>
        </p:txBody>
      </p:sp>
      <p:sp>
        <p:nvSpPr>
          <p:cNvPr id="11" name="Google Shape;133;p5">
            <a:extLst>
              <a:ext uri="{FF2B5EF4-FFF2-40B4-BE49-F238E27FC236}">
                <a16:creationId xmlns:a16="http://schemas.microsoft.com/office/drawing/2014/main" id="{CC57DA3E-B5B3-914B-9E11-CDED7704DDDE}"/>
              </a:ext>
            </a:extLst>
          </p:cNvPr>
          <p:cNvSpPr/>
          <p:nvPr/>
        </p:nvSpPr>
        <p:spPr>
          <a:xfrm>
            <a:off x="363310" y="1901709"/>
            <a:ext cx="725668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В </a:t>
            </a:r>
            <a:r>
              <a:rPr lang="en" dirty="0"/>
              <a:t>Python </a:t>
            </a:r>
            <a:r>
              <a:rPr lang="ru-RU" dirty="0"/>
              <a:t>все типы объектов делятся на изменяемые и неизменяемые.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84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9D1160-8739-734B-9A97-64F1CE76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"/>
            <a:ext cx="9144000" cy="51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16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027C3-F38D-9644-9EB8-D2958ADF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98"/>
            <a:ext cx="9144000" cy="511880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243D69-7038-A646-AB80-34D582AC060C}"/>
              </a:ext>
            </a:extLst>
          </p:cNvPr>
          <p:cNvSpPr/>
          <p:nvPr/>
        </p:nvSpPr>
        <p:spPr>
          <a:xfrm>
            <a:off x="3273552" y="32589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replit.com</a:t>
            </a:r>
            <a:r>
              <a:rPr lang="ru-RU" dirty="0"/>
              <a:t>/@BlackKing29/KookyCarefulParallelcompiler-1#main.py</a:t>
            </a:r>
          </a:p>
        </p:txBody>
      </p:sp>
    </p:spTree>
    <p:extLst>
      <p:ext uri="{BB962C8B-B14F-4D97-AF65-F5344CB8AC3E}">
        <p14:creationId xmlns:p14="http://schemas.microsoft.com/office/powerpoint/2010/main" val="407372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C8012F-5720-654F-91DC-6523FCFA0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10"/>
            <a:ext cx="9144000" cy="51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74782E-0418-4649-AFD9-FD24EE28C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0"/>
            <a:ext cx="9144000" cy="51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67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D01FB5-6F29-9646-8AF7-9272528F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9"/>
            <a:ext cx="9144000" cy="5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0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4F78F5-AE7C-8B4E-A0A5-727608E4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1"/>
            <a:ext cx="9144000" cy="51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B98418-CE25-E846-9B04-7DB9CA3E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26971" cy="52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8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4681CC-166D-FF4B-9F1C-DFE17E7A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"/>
            <a:ext cx="9144000" cy="514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38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>
            <a:spLocks noGrp="1"/>
          </p:cNvSpPr>
          <p:nvPr>
            <p:ph type="body" idx="1"/>
          </p:nvPr>
        </p:nvSpPr>
        <p:spPr>
          <a:xfrm>
            <a:off x="413548" y="427925"/>
            <a:ext cx="2078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413550" y="874150"/>
            <a:ext cx="42120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b="1">
                <a:solidFill>
                  <a:schemeClr val="lt1"/>
                </a:solidFill>
              </a:rPr>
              <a:t>Спасибо!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3112" y="449575"/>
            <a:ext cx="7690500" cy="4288800"/>
          </a:xfrm>
          <a:prstGeom prst="roundRect">
            <a:avLst>
              <a:gd name="adj" fmla="val 401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6639382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Упорядоченные и неупорядоченные последовательности</a:t>
            </a:r>
          </a:p>
        </p:txBody>
      </p:sp>
      <p:grpSp>
        <p:nvGrpSpPr>
          <p:cNvPr id="121" name="Google Shape;121;p4"/>
          <p:cNvGrpSpPr/>
          <p:nvPr/>
        </p:nvGrpSpPr>
        <p:grpSpPr>
          <a:xfrm>
            <a:off x="413549" y="2089062"/>
            <a:ext cx="4663583" cy="554109"/>
            <a:chOff x="225916" y="1564674"/>
            <a:chExt cx="4752485" cy="554109"/>
          </a:xfrm>
        </p:grpSpPr>
        <p:sp>
          <p:nvSpPr>
            <p:cNvPr id="122" name="Google Shape;122;p4"/>
            <p:cNvSpPr txBox="1"/>
            <p:nvPr/>
          </p:nvSpPr>
          <p:spPr>
            <a:xfrm>
              <a:off x="541207" y="1564674"/>
              <a:ext cx="4437194" cy="554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>
                <a:lnSpc>
                  <a:spcPct val="114000"/>
                </a:lnSpc>
                <a:buSzPts val="1200"/>
              </a:pPr>
              <a:r>
                <a:rPr lang="ru-RU" b="1" dirty="0"/>
                <a:t>В упорядоченной коллекции</a:t>
              </a:r>
              <a:r>
                <a:rPr lang="ru-RU" dirty="0"/>
                <a:t> к любому её элементу можно обратиться по индексу — порядковому номеру элемента; можно вывести все элементы по очереди — и порядок всегда будет один и тот же. </a:t>
              </a:r>
              <a:endParaRPr dirty="0"/>
            </a:p>
          </p:txBody>
        </p:sp>
        <p:pic>
          <p:nvPicPr>
            <p:cNvPr id="123" name="Google Shape;123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5916" y="1621824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4"/>
          <p:cNvGrpSpPr/>
          <p:nvPr/>
        </p:nvGrpSpPr>
        <p:grpSpPr>
          <a:xfrm>
            <a:off x="413548" y="3639699"/>
            <a:ext cx="4663584" cy="1169511"/>
            <a:chOff x="264016" y="2571752"/>
            <a:chExt cx="4663584" cy="1169511"/>
          </a:xfrm>
        </p:grpSpPr>
        <p:sp>
          <p:nvSpPr>
            <p:cNvPr id="125" name="Google Shape;125;p4"/>
            <p:cNvSpPr/>
            <p:nvPr/>
          </p:nvSpPr>
          <p:spPr>
            <a:xfrm>
              <a:off x="490406" y="2571752"/>
              <a:ext cx="4437194" cy="116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ru-RU" b="1" dirty="0"/>
                <a:t>В неупорядоченных коллекциях</a:t>
              </a:r>
              <a:r>
                <a:rPr lang="ru-RU" dirty="0"/>
                <a:t> невозможно определить, какой элемент первый, а какой последний; они как груда детских игрушек в ящике: каждый раз вываливаются в разном порядке. </a:t>
              </a:r>
              <a:endParaRPr dirty="0"/>
            </a:p>
          </p:txBody>
        </p:sp>
        <p:pic>
          <p:nvPicPr>
            <p:cNvPr id="126" name="Google Shape;12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b="1" dirty="0"/>
              <a:t>List. </a:t>
            </a:r>
            <a:r>
              <a:rPr lang="ru-RU" b="1" dirty="0"/>
              <a:t>Работа со списками</a:t>
            </a:r>
          </a:p>
        </p:txBody>
      </p:sp>
      <p:sp>
        <p:nvSpPr>
          <p:cNvPr id="145" name="Google Shape;145;p6"/>
          <p:cNvSpPr/>
          <p:nvPr/>
        </p:nvSpPr>
        <p:spPr>
          <a:xfrm>
            <a:off x="413548" y="1578682"/>
            <a:ext cx="589200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Списки — упорядоченные изменяемые коллекции объектов произвольных типов.</a:t>
            </a:r>
            <a:endParaRPr dirty="0"/>
          </a:p>
        </p:txBody>
      </p:sp>
      <p:grpSp>
        <p:nvGrpSpPr>
          <p:cNvPr id="146" name="Google Shape;146;p6"/>
          <p:cNvGrpSpPr/>
          <p:nvPr/>
        </p:nvGrpSpPr>
        <p:grpSpPr>
          <a:xfrm>
            <a:off x="413548" y="2323624"/>
            <a:ext cx="6611028" cy="523180"/>
            <a:chOff x="264016" y="2571752"/>
            <a:chExt cx="6611028" cy="523180"/>
          </a:xfrm>
        </p:grpSpPr>
        <p:sp>
          <p:nvSpPr>
            <p:cNvPr id="147" name="Google Shape;147;p6"/>
            <p:cNvSpPr/>
            <p:nvPr/>
          </p:nvSpPr>
          <p:spPr>
            <a:xfrm>
              <a:off x="490405" y="2571752"/>
              <a:ext cx="6384639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b="1" dirty="0"/>
                <a:t>Изменяемые</a:t>
              </a:r>
              <a:r>
                <a:rPr lang="ru-RU" dirty="0"/>
                <a:t>: при изменении числа элементов списка или их значений изменяется сам объект в памяти, а не создаётся новый.</a:t>
              </a:r>
            </a:p>
          </p:txBody>
        </p:sp>
        <p:pic>
          <p:nvPicPr>
            <p:cNvPr id="148" name="Google Shape;148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6"/>
          <p:cNvGrpSpPr/>
          <p:nvPr/>
        </p:nvGrpSpPr>
        <p:grpSpPr>
          <a:xfrm>
            <a:off x="413548" y="3003308"/>
            <a:ext cx="6263698" cy="738623"/>
            <a:chOff x="264016" y="2571752"/>
            <a:chExt cx="6263698" cy="738623"/>
          </a:xfrm>
        </p:grpSpPr>
        <p:sp>
          <p:nvSpPr>
            <p:cNvPr id="153" name="Google Shape;153;p6"/>
            <p:cNvSpPr/>
            <p:nvPr/>
          </p:nvSpPr>
          <p:spPr>
            <a:xfrm>
              <a:off x="490405" y="2571752"/>
              <a:ext cx="6037309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b="1" dirty="0"/>
                <a:t>Упорядоченные</a:t>
              </a:r>
              <a:r>
                <a:rPr lang="ru-RU" dirty="0"/>
                <a:t>: каждому элементу списка присваивается порядковый номер — индекс. По индексу можно получить доступ к значению элемента списка.</a:t>
              </a:r>
            </a:p>
          </p:txBody>
        </p:sp>
        <p:pic>
          <p:nvPicPr>
            <p:cNvPr id="154" name="Google Shape;154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Объявление списка функцией </a:t>
            </a:r>
            <a:r>
              <a:rPr lang="en" b="1" dirty="0"/>
              <a:t>list()</a:t>
            </a:r>
          </a:p>
        </p:txBody>
      </p:sp>
      <p:sp>
        <p:nvSpPr>
          <p:cNvPr id="164" name="Google Shape;164;p7"/>
          <p:cNvSpPr/>
          <p:nvPr/>
        </p:nvSpPr>
        <p:spPr>
          <a:xfrm>
            <a:off x="293043" y="1569567"/>
            <a:ext cx="363391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Любой итерируемый объект можно преобразовать в список функцией </a:t>
            </a:r>
            <a:r>
              <a:rPr lang="en" sz="1200" dirty="0"/>
              <a:t>list()</a:t>
            </a:r>
            <a:r>
              <a:rPr lang="en" dirty="0"/>
              <a:t>.</a:t>
            </a:r>
          </a:p>
          <a:p>
            <a:pPr lvl="0"/>
            <a:endParaRPr lang="en" dirty="0"/>
          </a:p>
          <a:p>
            <a:pPr lvl="0"/>
            <a:endParaRPr lang="en" dirty="0"/>
          </a:p>
          <a:p>
            <a:pPr lvl="0"/>
            <a:endParaRPr lang="en" dirty="0"/>
          </a:p>
          <a:p>
            <a:pPr lvl="0"/>
            <a:r>
              <a:rPr lang="ru-RU" dirty="0"/>
              <a:t>Литералами в программировании называют значения, включённые прямо в код программы. Литерально можно объявить переменную любого встроенного типа: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E47D75-FA03-DD4B-BBBB-7CAA51F4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318" y="1571593"/>
            <a:ext cx="3998156" cy="17585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C47987-D3B0-B84C-9077-667D3322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43" y="3816296"/>
            <a:ext cx="3406600" cy="116428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FEB695-8BA8-0B4F-9DD9-D56E48AD5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883" y="3650511"/>
            <a:ext cx="3752529" cy="12429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Адресация элементов</a:t>
            </a:r>
          </a:p>
        </p:txBody>
      </p:sp>
      <p:sp>
        <p:nvSpPr>
          <p:cNvPr id="133" name="Google Shape;133;p5"/>
          <p:cNvSpPr/>
          <p:nvPr/>
        </p:nvSpPr>
        <p:spPr>
          <a:xfrm>
            <a:off x="413548" y="1578682"/>
            <a:ext cx="428054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Доступ к значениям элементов последовательности можно получить через их </a:t>
            </a:r>
            <a:r>
              <a:rPr lang="ru-RU" b="1" dirty="0"/>
              <a:t>индекс</a:t>
            </a:r>
            <a:r>
              <a:rPr lang="ru-RU" dirty="0"/>
              <a:t> — целое число, обозначающее позицию элемента.</a:t>
            </a:r>
            <a:endParaRPr dirty="0"/>
          </a:p>
        </p:txBody>
      </p:sp>
      <p:grpSp>
        <p:nvGrpSpPr>
          <p:cNvPr id="135" name="Google Shape;135;p5"/>
          <p:cNvGrpSpPr/>
          <p:nvPr/>
        </p:nvGrpSpPr>
        <p:grpSpPr>
          <a:xfrm>
            <a:off x="413549" y="2770719"/>
            <a:ext cx="4437193" cy="2246729"/>
            <a:chOff x="3536948" y="3443372"/>
            <a:chExt cx="4437193" cy="2246729"/>
          </a:xfrm>
        </p:grpSpPr>
        <p:sp>
          <p:nvSpPr>
            <p:cNvPr id="136" name="Google Shape;136;p5"/>
            <p:cNvSpPr/>
            <p:nvPr/>
          </p:nvSpPr>
          <p:spPr>
            <a:xfrm>
              <a:off x="4528187" y="3751149"/>
              <a:ext cx="3289300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ru-RU" sz="1200" dirty="0"/>
                <a:t>Когда для переменной указывается значение, происходит следующее: </a:t>
              </a:r>
            </a:p>
            <a:p>
              <a:pPr lvl="0"/>
              <a:r>
                <a:rPr lang="ru-RU" sz="1200" dirty="0"/>
                <a:t>в памяти устройства выделяется область, в которую помещается указанное значение, а сама переменная при этом только ссылается на эту ячейку. Сборщик мусора не удаляет такие данные: </a:t>
              </a:r>
            </a:p>
            <a:p>
              <a:pPr lvl="0"/>
              <a:r>
                <a:rPr lang="ru-RU" sz="1200" dirty="0"/>
                <a:t>он видит, что на ячейку памяти есть ссылка и понимает, что эти данные нужны программе.</a:t>
              </a:r>
              <a:endParaRPr sz="1200" dirty="0"/>
            </a:p>
          </p:txBody>
        </p:sp>
        <p:pic>
          <p:nvPicPr>
            <p:cNvPr id="137" name="Google Shape;137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36948" y="3462636"/>
              <a:ext cx="901746" cy="279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5"/>
            <p:cNvSpPr/>
            <p:nvPr/>
          </p:nvSpPr>
          <p:spPr>
            <a:xfrm>
              <a:off x="4528186" y="3443372"/>
              <a:ext cx="3445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Дополнительная информация:</a:t>
              </a: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FD60FF-7BDD-9D45-9BFB-7E514A09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95" y="1085175"/>
            <a:ext cx="4282911" cy="35648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/>
          </a:p>
        </p:txBody>
      </p:sp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Распаковка списка</a:t>
            </a:r>
          </a:p>
        </p:txBody>
      </p:sp>
      <p:sp>
        <p:nvSpPr>
          <p:cNvPr id="177" name="Google Shape;177;p8"/>
          <p:cNvSpPr/>
          <p:nvPr/>
        </p:nvSpPr>
        <p:spPr>
          <a:xfrm>
            <a:off x="413544" y="1496707"/>
            <a:ext cx="415845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Это удобная операция, благодаря которой возможно одним выражением присвоить значения элементов списка переменным.</a:t>
            </a:r>
            <a:endParaRPr dirty="0"/>
          </a:p>
        </p:txBody>
      </p:sp>
      <p:sp>
        <p:nvSpPr>
          <p:cNvPr id="179" name="Google Shape;179;p8"/>
          <p:cNvSpPr/>
          <p:nvPr/>
        </p:nvSpPr>
        <p:spPr>
          <a:xfrm>
            <a:off x="4672405" y="3495985"/>
            <a:ext cx="297853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dirty="0"/>
              <a:t>Но стоит обратить внимание на число переменных и распаковываемых элементов: если их количество будет отличаться — возникнет ошибка: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F7369B-E673-C54F-978E-34381CC6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539" y="1305675"/>
            <a:ext cx="3556263" cy="184652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4A295E-1337-674F-8753-CC76816E2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44" y="3244085"/>
            <a:ext cx="4158453" cy="14214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Методы списков</a:t>
            </a:r>
          </a:p>
        </p:txBody>
      </p:sp>
      <p:sp>
        <p:nvSpPr>
          <p:cNvPr id="187" name="Google Shape;187;p9"/>
          <p:cNvSpPr/>
          <p:nvPr/>
        </p:nvSpPr>
        <p:spPr>
          <a:xfrm>
            <a:off x="307223" y="1444304"/>
            <a:ext cx="826690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dirty="0"/>
              <a:t>Списки — это изменяемый тип данных, поэтому методы изменяют сам объект списка к которому применены, а не создают новый. </a:t>
            </a:r>
          </a:p>
          <a:p>
            <a:br>
              <a:rPr lang="ru-RU" sz="1200" dirty="0"/>
            </a:br>
            <a:endParaRPr dirty="0"/>
          </a:p>
        </p:txBody>
      </p:sp>
      <p:grpSp>
        <p:nvGrpSpPr>
          <p:cNvPr id="188" name="Google Shape;188;p9"/>
          <p:cNvGrpSpPr/>
          <p:nvPr/>
        </p:nvGrpSpPr>
        <p:grpSpPr>
          <a:xfrm>
            <a:off x="413548" y="2030306"/>
            <a:ext cx="5554860" cy="307736"/>
            <a:chOff x="264016" y="2571752"/>
            <a:chExt cx="5554860" cy="307736"/>
          </a:xfrm>
        </p:grpSpPr>
        <p:sp>
          <p:nvSpPr>
            <p:cNvPr id="189" name="Google Shape;189;p9"/>
            <p:cNvSpPr/>
            <p:nvPr/>
          </p:nvSpPr>
          <p:spPr>
            <a:xfrm>
              <a:off x="490405" y="2571752"/>
              <a:ext cx="5328471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 err="1"/>
                <a:t>list.append</a:t>
              </a:r>
              <a:r>
                <a:rPr lang="en" b="1" dirty="0"/>
                <a:t>(element)</a:t>
              </a:r>
              <a:r>
                <a:rPr lang="en" dirty="0"/>
                <a:t> — </a:t>
              </a:r>
              <a:r>
                <a:rPr lang="ru-RU" dirty="0"/>
                <a:t>добавляет элемент в конец списка</a:t>
              </a:r>
              <a:endParaRPr dirty="0"/>
            </a:p>
          </p:txBody>
        </p:sp>
        <p:pic>
          <p:nvPicPr>
            <p:cNvPr id="190" name="Google Shape;190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9"/>
          <p:cNvGrpSpPr/>
          <p:nvPr/>
        </p:nvGrpSpPr>
        <p:grpSpPr>
          <a:xfrm>
            <a:off x="413548" y="2537001"/>
            <a:ext cx="8418564" cy="307736"/>
            <a:chOff x="264016" y="2571752"/>
            <a:chExt cx="8418564" cy="307736"/>
          </a:xfrm>
        </p:grpSpPr>
        <p:sp>
          <p:nvSpPr>
            <p:cNvPr id="192" name="Google Shape;192;p9"/>
            <p:cNvSpPr/>
            <p:nvPr/>
          </p:nvSpPr>
          <p:spPr>
            <a:xfrm>
              <a:off x="490406" y="2571752"/>
              <a:ext cx="819217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/>
                <a:t>list_1.extend(list_2)</a:t>
              </a:r>
              <a:r>
                <a:rPr lang="en" dirty="0"/>
                <a:t> — </a:t>
              </a:r>
              <a:r>
                <a:rPr lang="ru-RU" dirty="0"/>
                <a:t>расширяет список </a:t>
              </a:r>
              <a:r>
                <a:rPr lang="en" sz="1200" dirty="0"/>
                <a:t>list_1</a:t>
              </a:r>
              <a:r>
                <a:rPr lang="en" dirty="0"/>
                <a:t>, </a:t>
              </a:r>
              <a:r>
                <a:rPr lang="ru-RU" dirty="0"/>
                <a:t>добавляя в конец все элементы списка </a:t>
              </a:r>
              <a:r>
                <a:rPr lang="en" sz="1200" dirty="0"/>
                <a:t>list_2</a:t>
              </a:r>
              <a:endParaRPr dirty="0"/>
            </a:p>
          </p:txBody>
        </p:sp>
        <p:pic>
          <p:nvPicPr>
            <p:cNvPr id="193" name="Google Shape;193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9"/>
          <p:cNvGrpSpPr/>
          <p:nvPr/>
        </p:nvGrpSpPr>
        <p:grpSpPr>
          <a:xfrm>
            <a:off x="413548" y="3066923"/>
            <a:ext cx="8843866" cy="523180"/>
            <a:chOff x="264016" y="2571752"/>
            <a:chExt cx="8843866" cy="523180"/>
          </a:xfrm>
        </p:grpSpPr>
        <p:sp>
          <p:nvSpPr>
            <p:cNvPr id="195" name="Google Shape;195;p9"/>
            <p:cNvSpPr/>
            <p:nvPr/>
          </p:nvSpPr>
          <p:spPr>
            <a:xfrm>
              <a:off x="490406" y="2571752"/>
              <a:ext cx="861747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" b="1" dirty="0" err="1"/>
                <a:t>list.insert</a:t>
              </a:r>
              <a:r>
                <a:rPr lang="en" b="1" dirty="0"/>
                <a:t>(index, value) </a:t>
              </a:r>
              <a:r>
                <a:rPr lang="en" dirty="0"/>
                <a:t>—</a:t>
              </a:r>
              <a:r>
                <a:rPr lang="en" b="1" dirty="0"/>
                <a:t> </a:t>
              </a:r>
              <a:r>
                <a:rPr lang="ru-RU" dirty="0"/>
                <a:t>подставляет элемент со значением </a:t>
              </a:r>
              <a:r>
                <a:rPr lang="en" dirty="0"/>
                <a:t>value </a:t>
              </a:r>
              <a:r>
                <a:rPr lang="ru-RU" dirty="0"/>
                <a:t>на позицию </a:t>
              </a:r>
              <a:r>
                <a:rPr lang="en" dirty="0"/>
                <a:t>index</a:t>
              </a:r>
            </a:p>
            <a:p>
              <a:pPr lvl="0"/>
              <a:endParaRPr dirty="0"/>
            </a:p>
          </p:txBody>
        </p:sp>
        <p:pic>
          <p:nvPicPr>
            <p:cNvPr id="196" name="Google Shape;19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9"/>
          <p:cNvGrpSpPr/>
          <p:nvPr/>
        </p:nvGrpSpPr>
        <p:grpSpPr>
          <a:xfrm>
            <a:off x="413548" y="3590103"/>
            <a:ext cx="8418564" cy="307736"/>
            <a:chOff x="264016" y="2571752"/>
            <a:chExt cx="8418564" cy="307736"/>
          </a:xfrm>
        </p:grpSpPr>
        <p:sp>
          <p:nvSpPr>
            <p:cNvPr id="198" name="Google Shape;198;p9"/>
            <p:cNvSpPr/>
            <p:nvPr/>
          </p:nvSpPr>
          <p:spPr>
            <a:xfrm>
              <a:off x="490406" y="2571752"/>
              <a:ext cx="819217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 err="1"/>
                <a:t>list.remove</a:t>
              </a:r>
              <a:r>
                <a:rPr lang="en" b="1" dirty="0"/>
                <a:t>(value</a:t>
              </a:r>
              <a:r>
                <a:rPr lang="en" dirty="0"/>
                <a:t>) — </a:t>
              </a:r>
              <a:r>
                <a:rPr lang="ru-RU" dirty="0"/>
                <a:t>удаляет первый элемент, значение которого совпадает с аргументом</a:t>
              </a:r>
              <a:endParaRPr dirty="0"/>
            </a:p>
          </p:txBody>
        </p:sp>
        <p:pic>
          <p:nvPicPr>
            <p:cNvPr id="199" name="Google Shape;199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9"/>
          <p:cNvGrpSpPr/>
          <p:nvPr/>
        </p:nvGrpSpPr>
        <p:grpSpPr>
          <a:xfrm>
            <a:off x="413548" y="4123173"/>
            <a:ext cx="8316900" cy="307736"/>
            <a:chOff x="264016" y="2571752"/>
            <a:chExt cx="8316900" cy="307736"/>
          </a:xfrm>
        </p:grpSpPr>
        <p:sp>
          <p:nvSpPr>
            <p:cNvPr id="204" name="Google Shape;204;p9"/>
            <p:cNvSpPr/>
            <p:nvPr/>
          </p:nvSpPr>
          <p:spPr>
            <a:xfrm>
              <a:off x="490406" y="2571752"/>
              <a:ext cx="809051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 err="1"/>
                <a:t>list.pop</a:t>
              </a:r>
              <a:r>
                <a:rPr lang="en" b="1" dirty="0"/>
                <a:t>(index)</a:t>
              </a:r>
              <a:r>
                <a:rPr lang="en" dirty="0"/>
                <a:t> — </a:t>
              </a:r>
              <a:r>
                <a:rPr lang="ru-RU" dirty="0"/>
                <a:t>удаляет из списка элемент с индексом </a:t>
              </a:r>
              <a:r>
                <a:rPr lang="en" sz="1200" dirty="0"/>
                <a:t>index</a:t>
              </a:r>
              <a:r>
                <a:rPr lang="en" dirty="0"/>
                <a:t> </a:t>
              </a:r>
              <a:r>
                <a:rPr lang="ru-RU" dirty="0"/>
                <a:t>и </a:t>
              </a:r>
              <a:r>
                <a:rPr lang="ru-RU" b="1" dirty="0"/>
                <a:t>возвращает</a:t>
              </a:r>
              <a:r>
                <a:rPr lang="ru-RU" dirty="0"/>
                <a:t> его</a:t>
              </a:r>
              <a:endParaRPr dirty="0"/>
            </a:p>
          </p:txBody>
        </p:sp>
        <p:pic>
          <p:nvPicPr>
            <p:cNvPr id="205" name="Google Shape;205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body" idx="1"/>
          </p:nvPr>
        </p:nvSpPr>
        <p:spPr>
          <a:xfrm>
            <a:off x="418796" y="427925"/>
            <a:ext cx="3694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Главная часть</a:t>
            </a:r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title"/>
          </p:nvPr>
        </p:nvSpPr>
        <p:spPr>
          <a:xfrm>
            <a:off x="413548" y="864675"/>
            <a:ext cx="83169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b="1" dirty="0"/>
              <a:t>Методы списков</a:t>
            </a:r>
          </a:p>
        </p:txBody>
      </p:sp>
      <p:grpSp>
        <p:nvGrpSpPr>
          <p:cNvPr id="197" name="Google Shape;197;p9"/>
          <p:cNvGrpSpPr/>
          <p:nvPr/>
        </p:nvGrpSpPr>
        <p:grpSpPr>
          <a:xfrm>
            <a:off x="413548" y="1455040"/>
            <a:ext cx="8418564" cy="307736"/>
            <a:chOff x="264016" y="2571752"/>
            <a:chExt cx="8418564" cy="307736"/>
          </a:xfrm>
        </p:grpSpPr>
        <p:sp>
          <p:nvSpPr>
            <p:cNvPr id="198" name="Google Shape;198;p9"/>
            <p:cNvSpPr/>
            <p:nvPr/>
          </p:nvSpPr>
          <p:spPr>
            <a:xfrm>
              <a:off x="490406" y="2571752"/>
              <a:ext cx="819217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 err="1"/>
                <a:t>list.clear</a:t>
              </a:r>
              <a:r>
                <a:rPr lang="en" b="1" dirty="0"/>
                <a:t>()</a:t>
              </a:r>
              <a:r>
                <a:rPr lang="en" dirty="0"/>
                <a:t> — </a:t>
              </a:r>
              <a:r>
                <a:rPr lang="ru-RU" dirty="0"/>
                <a:t>очищает список, удаляет из него все элементы</a:t>
              </a:r>
              <a:endParaRPr dirty="0"/>
            </a:p>
          </p:txBody>
        </p:sp>
        <p:pic>
          <p:nvPicPr>
            <p:cNvPr id="199" name="Google Shape;199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9"/>
          <p:cNvGrpSpPr/>
          <p:nvPr/>
        </p:nvGrpSpPr>
        <p:grpSpPr>
          <a:xfrm>
            <a:off x="413548" y="4249993"/>
            <a:ext cx="8127940" cy="523180"/>
            <a:chOff x="264016" y="2571752"/>
            <a:chExt cx="8127940" cy="523180"/>
          </a:xfrm>
        </p:grpSpPr>
        <p:sp>
          <p:nvSpPr>
            <p:cNvPr id="201" name="Google Shape;201;p9"/>
            <p:cNvSpPr/>
            <p:nvPr/>
          </p:nvSpPr>
          <p:spPr>
            <a:xfrm>
              <a:off x="490406" y="2571752"/>
              <a:ext cx="790155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 err="1"/>
                <a:t>list.index</a:t>
              </a:r>
              <a:r>
                <a:rPr lang="en" b="1" dirty="0"/>
                <a:t>(value, start , end)</a:t>
              </a:r>
              <a:r>
                <a:rPr lang="en" dirty="0"/>
                <a:t> — </a:t>
              </a:r>
              <a:r>
                <a:rPr lang="ru-RU" dirty="0"/>
                <a:t>читает список слева направо и возвращает индекс первого найденного элемента со значением </a:t>
              </a:r>
              <a:r>
                <a:rPr lang="en" dirty="0"/>
                <a:t>value</a:t>
              </a:r>
              <a:endParaRPr dirty="0"/>
            </a:p>
          </p:txBody>
        </p:sp>
        <p:pic>
          <p:nvPicPr>
            <p:cNvPr id="202" name="Google Shape;202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9"/>
          <p:cNvGrpSpPr/>
          <p:nvPr/>
        </p:nvGrpSpPr>
        <p:grpSpPr>
          <a:xfrm>
            <a:off x="413548" y="2012253"/>
            <a:ext cx="8316900" cy="307736"/>
            <a:chOff x="264016" y="2571752"/>
            <a:chExt cx="8316900" cy="307736"/>
          </a:xfrm>
        </p:grpSpPr>
        <p:sp>
          <p:nvSpPr>
            <p:cNvPr id="204" name="Google Shape;204;p9"/>
            <p:cNvSpPr/>
            <p:nvPr/>
          </p:nvSpPr>
          <p:spPr>
            <a:xfrm>
              <a:off x="490406" y="2571752"/>
              <a:ext cx="809051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 err="1"/>
                <a:t>list.copy</a:t>
              </a:r>
              <a:r>
                <a:rPr lang="en" b="1" dirty="0"/>
                <a:t>()</a:t>
              </a:r>
              <a:r>
                <a:rPr lang="en" dirty="0"/>
                <a:t> — </a:t>
              </a:r>
              <a:r>
                <a:rPr lang="ru-RU" dirty="0"/>
                <a:t>возвращает новый список, независимую копию исходного списка</a:t>
              </a:r>
              <a:endParaRPr dirty="0"/>
            </a:p>
          </p:txBody>
        </p:sp>
        <p:pic>
          <p:nvPicPr>
            <p:cNvPr id="205" name="Google Shape;205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9"/>
          <p:cNvGrpSpPr/>
          <p:nvPr/>
        </p:nvGrpSpPr>
        <p:grpSpPr>
          <a:xfrm>
            <a:off x="413548" y="2579356"/>
            <a:ext cx="7886936" cy="307736"/>
            <a:chOff x="264016" y="2571752"/>
            <a:chExt cx="7886936" cy="307736"/>
          </a:xfrm>
        </p:grpSpPr>
        <p:sp>
          <p:nvSpPr>
            <p:cNvPr id="207" name="Google Shape;207;p9"/>
            <p:cNvSpPr/>
            <p:nvPr/>
          </p:nvSpPr>
          <p:spPr>
            <a:xfrm>
              <a:off x="490406" y="2571752"/>
              <a:ext cx="76605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 err="1"/>
                <a:t>list.reverse</a:t>
              </a:r>
              <a:r>
                <a:rPr lang="en" b="1" dirty="0"/>
                <a:t>()</a:t>
              </a:r>
              <a:r>
                <a:rPr lang="en" dirty="0"/>
                <a:t> — </a:t>
              </a:r>
              <a:r>
                <a:rPr lang="ru-RU" dirty="0"/>
                <a:t>инвертирует список</a:t>
              </a:r>
              <a:endParaRPr dirty="0"/>
            </a:p>
          </p:txBody>
        </p:sp>
        <p:pic>
          <p:nvPicPr>
            <p:cNvPr id="208" name="Google Shape;208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oogle Shape;206;p9">
            <a:extLst>
              <a:ext uri="{FF2B5EF4-FFF2-40B4-BE49-F238E27FC236}">
                <a16:creationId xmlns:a16="http://schemas.microsoft.com/office/drawing/2014/main" id="{C4461984-44A2-4049-8782-3F6CD07A15E6}"/>
              </a:ext>
            </a:extLst>
          </p:cNvPr>
          <p:cNvGrpSpPr/>
          <p:nvPr/>
        </p:nvGrpSpPr>
        <p:grpSpPr>
          <a:xfrm>
            <a:off x="413548" y="3133019"/>
            <a:ext cx="7886936" cy="307736"/>
            <a:chOff x="264016" y="2571752"/>
            <a:chExt cx="7886936" cy="307736"/>
          </a:xfrm>
        </p:grpSpPr>
        <p:sp>
          <p:nvSpPr>
            <p:cNvPr id="27" name="Google Shape;207;p9">
              <a:extLst>
                <a:ext uri="{FF2B5EF4-FFF2-40B4-BE49-F238E27FC236}">
                  <a16:creationId xmlns:a16="http://schemas.microsoft.com/office/drawing/2014/main" id="{D0AE20CA-25C6-6643-AF44-7CAD5FDEAE59}"/>
                </a:ext>
              </a:extLst>
            </p:cNvPr>
            <p:cNvSpPr/>
            <p:nvPr/>
          </p:nvSpPr>
          <p:spPr>
            <a:xfrm>
              <a:off x="490406" y="2571752"/>
              <a:ext cx="76605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 err="1"/>
                <a:t>list.count</a:t>
              </a:r>
              <a:r>
                <a:rPr lang="en" b="1" dirty="0"/>
                <a:t>(value)</a:t>
              </a:r>
              <a:r>
                <a:rPr lang="en" dirty="0"/>
                <a:t> — </a:t>
              </a:r>
              <a:r>
                <a:rPr lang="ru-RU" dirty="0"/>
                <a:t>возвращает количество элементов со значением </a:t>
              </a:r>
              <a:r>
                <a:rPr lang="en" dirty="0"/>
                <a:t>value</a:t>
              </a:r>
              <a:endParaRPr dirty="0"/>
            </a:p>
          </p:txBody>
        </p:sp>
        <p:pic>
          <p:nvPicPr>
            <p:cNvPr id="28" name="Google Shape;208;p9">
              <a:extLst>
                <a:ext uri="{FF2B5EF4-FFF2-40B4-BE49-F238E27FC236}">
                  <a16:creationId xmlns:a16="http://schemas.microsoft.com/office/drawing/2014/main" id="{70BCEA8E-F494-E548-A37D-694DB8977E6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oogle Shape;206;p9">
            <a:extLst>
              <a:ext uri="{FF2B5EF4-FFF2-40B4-BE49-F238E27FC236}">
                <a16:creationId xmlns:a16="http://schemas.microsoft.com/office/drawing/2014/main" id="{1F2C5084-0D6D-8B41-BF6B-67D40A1A9B50}"/>
              </a:ext>
            </a:extLst>
          </p:cNvPr>
          <p:cNvGrpSpPr/>
          <p:nvPr/>
        </p:nvGrpSpPr>
        <p:grpSpPr>
          <a:xfrm>
            <a:off x="413548" y="3686682"/>
            <a:ext cx="7886936" cy="307736"/>
            <a:chOff x="264016" y="2571752"/>
            <a:chExt cx="7886936" cy="307736"/>
          </a:xfrm>
        </p:grpSpPr>
        <p:sp>
          <p:nvSpPr>
            <p:cNvPr id="30" name="Google Shape;207;p9">
              <a:extLst>
                <a:ext uri="{FF2B5EF4-FFF2-40B4-BE49-F238E27FC236}">
                  <a16:creationId xmlns:a16="http://schemas.microsoft.com/office/drawing/2014/main" id="{6ED19276-4AFC-A64A-A732-D32FA7DEAACE}"/>
                </a:ext>
              </a:extLst>
            </p:cNvPr>
            <p:cNvSpPr/>
            <p:nvPr/>
          </p:nvSpPr>
          <p:spPr>
            <a:xfrm>
              <a:off x="490406" y="2571752"/>
              <a:ext cx="766054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en" b="1" dirty="0" err="1"/>
                <a:t>list.count</a:t>
              </a:r>
              <a:r>
                <a:rPr lang="en" b="1" dirty="0"/>
                <a:t>(value)</a:t>
              </a:r>
              <a:r>
                <a:rPr lang="en" dirty="0"/>
                <a:t> — </a:t>
              </a:r>
              <a:r>
                <a:rPr lang="ru-RU" dirty="0"/>
                <a:t>возвращает количество элементов со значением </a:t>
              </a:r>
              <a:r>
                <a:rPr lang="en" dirty="0"/>
                <a:t>value</a:t>
              </a:r>
              <a:endParaRPr dirty="0"/>
            </a:p>
          </p:txBody>
        </p:sp>
        <p:pic>
          <p:nvPicPr>
            <p:cNvPr id="31" name="Google Shape;208;p9">
              <a:extLst>
                <a:ext uri="{FF2B5EF4-FFF2-40B4-BE49-F238E27FC236}">
                  <a16:creationId xmlns:a16="http://schemas.microsoft.com/office/drawing/2014/main" id="{F9FD54F5-6560-8D40-9582-E7634071976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016" y="2654302"/>
              <a:ext cx="143978" cy="1439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125185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974</Words>
  <Application>Microsoft Macintosh PowerPoint</Application>
  <PresentationFormat>Экран (16:9)</PresentationFormat>
  <Paragraphs>93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Montserrat SemiBold</vt:lpstr>
      <vt:lpstr>Arial</vt:lpstr>
      <vt:lpstr>Montserrat</vt:lpstr>
      <vt:lpstr>Manrope SemiBold</vt:lpstr>
      <vt:lpstr>YS Text</vt:lpstr>
      <vt:lpstr>Simple Light</vt:lpstr>
      <vt:lpstr>Углублённый Python и ООП</vt:lpstr>
      <vt:lpstr>Изменяемые и неизменяемые типы данных</vt:lpstr>
      <vt:lpstr>Упорядоченные и неупорядоченные последовательности</vt:lpstr>
      <vt:lpstr>List. Работа со списками</vt:lpstr>
      <vt:lpstr>Объявление списка функцией list()</vt:lpstr>
      <vt:lpstr>Адресация элементов</vt:lpstr>
      <vt:lpstr>Распаковка списка</vt:lpstr>
      <vt:lpstr>Методы списков</vt:lpstr>
      <vt:lpstr>Методы списков</vt:lpstr>
      <vt:lpstr>Тип Set: множества</vt:lpstr>
      <vt:lpstr>Тип Dict: словари</vt:lpstr>
      <vt:lpstr>Строка: последовательность букв</vt:lpstr>
      <vt:lpstr>f-строки</vt:lpstr>
      <vt:lpstr>Функция zip()</vt:lpstr>
      <vt:lpstr>Дополнительные задания </vt:lpstr>
      <vt:lpstr>Дополнительные задания </vt:lpstr>
      <vt:lpstr>ООП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Переменные  и условия</dc:title>
  <cp:lastModifiedBy>Microsoft Office User</cp:lastModifiedBy>
  <cp:revision>12</cp:revision>
  <dcterms:modified xsi:type="dcterms:W3CDTF">2026-02-09T13:49:57Z</dcterms:modified>
</cp:coreProperties>
</file>